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Lst>
  <p:sldSz cy="14630400" cx="19507200"/>
  <p:notesSz cx="6858000" cy="9144000"/>
  <p:embeddedFontLst>
    <p:embeddedFont>
      <p:font typeface="Architects Daughter"/>
      <p:regular r:id="rId128"/>
    </p:embeddedFont>
    <p:embeddedFont>
      <p:font typeface="Poppins"/>
      <p:regular r:id="rId129"/>
      <p:bold r:id="rId130"/>
      <p:italic r:id="rId131"/>
      <p:boldItalic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font" Target="fonts/Poppins-regular.fntdata"/><Relationship Id="rId128" Type="http://schemas.openxmlformats.org/officeDocument/2006/relationships/font" Target="fonts/ArchitectsDaughter-regular.fntdata"/><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2" Type="http://schemas.openxmlformats.org/officeDocument/2006/relationships/font" Target="fonts/Poppins-boldItalic.fntdata"/><Relationship Id="rId131" Type="http://schemas.openxmlformats.org/officeDocument/2006/relationships/font" Target="fonts/Poppins-italic.fntdata"/><Relationship Id="rId130" Type="http://schemas.openxmlformats.org/officeDocument/2006/relationships/font" Target="fonts/Poppins-bold.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97.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96.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99.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93.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2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07.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12.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5.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1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0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04.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17.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14.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02.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06.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13.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18.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22.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1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19.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20.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15.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0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9.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9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0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78.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72.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5.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4.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9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86.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0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4.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95.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9.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9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92.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88.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0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id="57" name="Google Shape;57;p1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10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10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10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105"/>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10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10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10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10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11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11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11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11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11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115"/>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11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11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11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11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12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12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12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12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12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125"/>
          <p:cNvPicPr preferRelativeResize="0"/>
          <p:nvPr/>
        </p:nvPicPr>
        <p:blipFill rotWithShape="1">
          <a:blip r:embed="rId3">
            <a:alphaModFix/>
          </a:blip>
          <a:srcRect b="0" l="0" r="0" t="0"/>
          <a:stretch/>
        </p:blipFill>
        <p:spPr>
          <a:xfrm>
            <a:off x="0" y="0"/>
            <a:ext cx="19507200" cy="14630400"/>
          </a:xfrm>
          <a:prstGeom prst="rect">
            <a:avLst/>
          </a:prstGeom>
          <a:noFill/>
          <a:ln>
            <a:noFill/>
          </a:ln>
        </p:spPr>
      </p:pic>
      <p:sp>
        <p:nvSpPr>
          <p:cNvPr id="623" name="Google Shape;623;p125"/>
          <p:cNvSpPr txBox="1"/>
          <p:nvPr/>
        </p:nvSpPr>
        <p:spPr>
          <a:xfrm>
            <a:off x="10473680" y="6379096"/>
            <a:ext cx="8136904"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0000">
                <a:solidFill>
                  <a:schemeClr val="lt2"/>
                </a:solidFill>
                <a:latin typeface="Architects Daughter"/>
                <a:ea typeface="Architects Daughter"/>
                <a:cs typeface="Architects Daughter"/>
                <a:sym typeface="Architects Daughter"/>
              </a:rPr>
              <a:t>THANK YOU</a:t>
            </a:r>
            <a:endParaRPr b="1" i="1" sz="10000">
              <a:solidFill>
                <a:schemeClr val="lt2"/>
              </a:solidFill>
              <a:latin typeface="Architects Daughter"/>
              <a:ea typeface="Architects Daughter"/>
              <a:cs typeface="Architects Daughter"/>
              <a:sym typeface="Architects Daugh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5"/>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 name="Shape 20"/>
        <p:cNvGrpSpPr/>
        <p:nvPr/>
      </p:nvGrpSpPr>
      <p:grpSpPr>
        <a:xfrm>
          <a:off x="0" y="0"/>
          <a:ext cx="0" cy="0"/>
          <a:chOff x="0" y="0"/>
          <a:chExt cx="0" cy="0"/>
        </a:xfrm>
      </p:grpSpPr>
      <p:sp>
        <p:nvSpPr>
          <p:cNvPr id="21" name="Google Shape;21;p5"/>
          <p:cNvSpPr txBox="1"/>
          <p:nvPr/>
        </p:nvSpPr>
        <p:spPr>
          <a:xfrm>
            <a:off x="716596" y="1914600"/>
            <a:ext cx="18074008" cy="1120306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3200" u="none" cap="none" strike="noStrike">
                <a:solidFill>
                  <a:srgbClr val="444444"/>
                </a:solidFill>
                <a:latin typeface="Poppins"/>
                <a:ea typeface="Poppins"/>
                <a:cs typeface="Poppins"/>
                <a:sym typeface="Poppins"/>
              </a:rPr>
              <a:t>An Environment is everything that is around us, which includes both living and nonliving things such as soil, water, animals and plants, which adapt themselves to their surroundings. It is nature’s gift that helps in nourishing life on Earth.</a:t>
            </a:r>
            <a:endParaRPr/>
          </a:p>
          <a:p>
            <a:pPr indent="0" lvl="0" marL="0" marR="0" rtl="0" algn="just">
              <a:spcBef>
                <a:spcPts val="0"/>
              </a:spcBef>
              <a:spcAft>
                <a:spcPts val="0"/>
              </a:spcAft>
              <a:buNone/>
            </a:pPr>
            <a:r>
              <a:t/>
            </a:r>
            <a:endParaRPr b="0" i="0" sz="3200" u="none" cap="none" strike="noStrike">
              <a:solidFill>
                <a:srgbClr val="444444"/>
              </a:solidFill>
              <a:latin typeface="Poppins"/>
              <a:ea typeface="Poppins"/>
              <a:cs typeface="Poppins"/>
              <a:sym typeface="Poppins"/>
            </a:endParaRPr>
          </a:p>
          <a:p>
            <a:pPr indent="0" lvl="0" marL="0" marR="0" rtl="0" algn="just">
              <a:spcBef>
                <a:spcPts val="0"/>
              </a:spcBef>
              <a:spcAft>
                <a:spcPts val="0"/>
              </a:spcAft>
              <a:buNone/>
            </a:pPr>
            <a:r>
              <a:rPr b="0" i="0" lang="en-US" sz="3200" u="none" cap="none" strike="noStrike">
                <a:solidFill>
                  <a:srgbClr val="444444"/>
                </a:solidFill>
                <a:latin typeface="Poppins"/>
                <a:ea typeface="Poppins"/>
                <a:cs typeface="Poppins"/>
                <a:sym typeface="Poppins"/>
              </a:rPr>
              <a:t>The environment plays an important role in the existence of life on the planet earth. The word Environment is derived from the French word “Environ” which means “surrounding.” An ecosystem refers to all the living and non-living things present in the environment and it is a foundation of the Biosphere, which determines the health of the entire planet earth.</a:t>
            </a:r>
            <a:endParaRPr/>
          </a:p>
          <a:p>
            <a:pPr indent="0" lvl="0" marL="0" marR="0" rtl="0" algn="just">
              <a:spcBef>
                <a:spcPts val="0"/>
              </a:spcBef>
              <a:spcAft>
                <a:spcPts val="0"/>
              </a:spcAft>
              <a:buNone/>
            </a:pPr>
            <a:r>
              <a:t/>
            </a:r>
            <a:endParaRPr b="0" i="0" sz="3200" u="none" cap="none" strike="noStrike">
              <a:solidFill>
                <a:srgbClr val="444444"/>
              </a:solidFill>
              <a:latin typeface="Poppins"/>
              <a:ea typeface="Poppins"/>
              <a:cs typeface="Poppins"/>
              <a:sym typeface="Poppins"/>
            </a:endParaRPr>
          </a:p>
          <a:p>
            <a:pPr indent="0" lvl="0" marL="0" marR="0" rtl="0" algn="just">
              <a:spcBef>
                <a:spcPts val="0"/>
              </a:spcBef>
              <a:spcAft>
                <a:spcPts val="0"/>
              </a:spcAft>
              <a:buNone/>
            </a:pPr>
            <a:r>
              <a:rPr b="0" i="0" lang="en-US" sz="3200" u="none" cap="none" strike="noStrike">
                <a:solidFill>
                  <a:srgbClr val="444444"/>
                </a:solidFill>
                <a:latin typeface="Poppins"/>
                <a:ea typeface="Poppins"/>
                <a:cs typeface="Poppins"/>
                <a:sym typeface="Poppins"/>
              </a:rPr>
              <a:t>Ecology and Environmental science are the branches of life science, which mainly deal with the study of organisms and their interactions with other organisms and their environment.</a:t>
            </a:r>
            <a:endParaRPr/>
          </a:p>
          <a:p>
            <a:pPr indent="0" lvl="0" marL="0" marR="0" rtl="0" algn="just">
              <a:spcBef>
                <a:spcPts val="0"/>
              </a:spcBef>
              <a:spcAft>
                <a:spcPts val="0"/>
              </a:spcAft>
              <a:buNone/>
            </a:pPr>
            <a:r>
              <a:t/>
            </a:r>
            <a:endParaRPr b="0" i="0" sz="3200" u="none" cap="none" strike="noStrike">
              <a:solidFill>
                <a:srgbClr val="444444"/>
              </a:solidFill>
              <a:latin typeface="Poppins"/>
              <a:ea typeface="Poppins"/>
              <a:cs typeface="Poppins"/>
              <a:sym typeface="Poppins"/>
            </a:endParaRPr>
          </a:p>
          <a:p>
            <a:pPr indent="0" lvl="0" marL="0" marR="0" rtl="0" algn="just">
              <a:spcBef>
                <a:spcPts val="0"/>
              </a:spcBef>
              <a:spcAft>
                <a:spcPts val="0"/>
              </a:spcAft>
              <a:buNone/>
            </a:pPr>
            <a:r>
              <a:rPr b="0" i="0" lang="en-US" sz="3200" u="none" cap="none" strike="noStrike">
                <a:solidFill>
                  <a:srgbClr val="444444"/>
                </a:solidFill>
                <a:latin typeface="Poppins"/>
                <a:ea typeface="Poppins"/>
                <a:cs typeface="Poppins"/>
                <a:sym typeface="Poppins"/>
              </a:rPr>
              <a:t>Environment plays an important role in healthy living and the existence of life on planet earth. Earth is a home for different living species and we all are dependent on the environment for food, air, water, and other needs.  Our forests, rivers, oceans and soils provide us with the food we eat, the air we breathe, the water we irrigate our crops with. We also rely on them for numerous other goods and services we depend on for our health, happiness and prosperity. These natural assets are often called the world's 'natural capital’. Therefore, it is important for every individual to save and protect our environment.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5"/>
          <p:cNvSpPr txBox="1"/>
          <p:nvPr/>
        </p:nvSpPr>
        <p:spPr>
          <a:xfrm>
            <a:off x="3056856" y="402432"/>
            <a:ext cx="1313579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800">
                <a:solidFill>
                  <a:srgbClr val="0070C0"/>
                </a:solidFill>
                <a:latin typeface="Poppins"/>
                <a:ea typeface="Poppins"/>
                <a:cs typeface="Poppins"/>
                <a:sym typeface="Poppins"/>
              </a:rPr>
              <a:t>SCOPE &amp; IMPORTANCE OF ENVIRONMENT</a:t>
            </a:r>
            <a:endParaRPr b="1" sz="4800">
              <a:solidFill>
                <a:srgbClr val="0070C0"/>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5"/>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4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4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4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5"/>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4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4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5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5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5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5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5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55"/>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5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5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5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6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6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6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6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6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65"/>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6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6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6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6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7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7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pic>
        <p:nvPicPr>
          <p:cNvPr id="42" name="Google Shape;42;p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7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7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7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75"/>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7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7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7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7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8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8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pic>
        <p:nvPicPr>
          <p:cNvPr id="47" name="Google Shape;47;p1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8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8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8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85"/>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8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8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8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8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9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9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id="52" name="Google Shape;52;p1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92"/>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93"/>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94"/>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95"/>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96"/>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97"/>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98"/>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99"/>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100"/>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101"/>
          <p:cNvPicPr preferRelativeResize="0"/>
          <p:nvPr/>
        </p:nvPicPr>
        <p:blipFill rotWithShape="1">
          <a:blip r:embed="rId3">
            <a:alphaModFix/>
          </a:blip>
          <a:srcRect b="0" l="0" r="0" t="0"/>
          <a:stretch/>
        </p:blipFill>
        <p:spPr>
          <a:xfrm>
            <a:off x="0" y="0"/>
            <a:ext cx="19507200" cy="1463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35">
  <a:themeElements>
    <a:clrScheme name="Theme35">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